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0"/>
  </p:notesMasterIdLst>
  <p:sldIdLst>
    <p:sldId id="268" r:id="rId5"/>
    <p:sldId id="269" r:id="rId6"/>
    <p:sldId id="293" r:id="rId7"/>
    <p:sldId id="294" r:id="rId8"/>
    <p:sldId id="298" r:id="rId9"/>
    <p:sldId id="299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275" r:id="rId19"/>
  </p:sldIdLst>
  <p:sldSz cx="12192000" cy="6858000"/>
  <p:notesSz cx="6858000" cy="9144000"/>
  <p:embeddedFontLs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Segoe UI Light" panose="020B0502040204020203" pitchFamily="34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587019-045A-06CD-F66A-7B79F59E13D3}" name="Yuliana Ayu" initials="A" userId="Yuliana Ayu" providerId="None"/>
  <p188:author id="{19F8B154-6073-0407-E999-F0EB2C5EB5FA}" name="Erin Stewart" initials="ES" userId="S::estewart@rheum.ca::90f790f9-1d39-42a4-80d6-e0839190fce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liana Ayu" initials="A" lastIdx="4" clrIdx="0">
    <p:extLst>
      <p:ext uri="{19B8F6BF-5375-455C-9EA6-DF929625EA0E}">
        <p15:presenceInfo xmlns:p15="http://schemas.microsoft.com/office/powerpoint/2012/main" userId="Yuliana Ay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263" autoAdjust="0"/>
  </p:normalViewPr>
  <p:slideViewPr>
    <p:cSldViewPr snapToGrid="0" showGuides="1">
      <p:cViewPr varScale="1">
        <p:scale>
          <a:sx n="58" d="100"/>
          <a:sy n="58" d="100"/>
        </p:scale>
        <p:origin x="28" y="68"/>
      </p:cViewPr>
      <p:guideLst>
        <p:guide orient="horz" pos="8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McGowan" userId="69d8b807-d6af-4f09-8713-1f76e31e7866" providerId="ADAL" clId="{92777B93-8494-4B83-9915-9D4A5438E43D}"/>
    <pc:docChg chg="addSld delSld modSld">
      <pc:chgData name="Claire McGowan" userId="69d8b807-d6af-4f09-8713-1f76e31e7866" providerId="ADAL" clId="{92777B93-8494-4B83-9915-9D4A5438E43D}" dt="2025-02-06T12:28:21.407" v="2" actId="2696"/>
      <pc:docMkLst>
        <pc:docMk/>
      </pc:docMkLst>
      <pc:sldChg chg="del">
        <pc:chgData name="Claire McGowan" userId="69d8b807-d6af-4f09-8713-1f76e31e7866" providerId="ADAL" clId="{92777B93-8494-4B83-9915-9D4A5438E43D}" dt="2025-02-06T12:28:21.407" v="2" actId="2696"/>
        <pc:sldMkLst>
          <pc:docMk/>
          <pc:sldMk cId="2939556593" sldId="277"/>
        </pc:sldMkLst>
      </pc:sldChg>
      <pc:sldChg chg="add">
        <pc:chgData name="Claire McGowan" userId="69d8b807-d6af-4f09-8713-1f76e31e7866" providerId="ADAL" clId="{92777B93-8494-4B83-9915-9D4A5438E43D}" dt="2025-02-06T12:28:15.949" v="1"/>
        <pc:sldMkLst>
          <pc:docMk/>
          <pc:sldMk cId="41631463" sldId="3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11229-E7CE-4A5E-8040-AA7C0A64E2A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8890-C034-4CDB-BF9F-F9F113C6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35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F8890-C034-4CDB-BF9F-F9F113C6E7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23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IMPORTANT:  </a:t>
            </a:r>
            <a:r>
              <a:rPr lang="en-US" sz="1200" b="1" dirty="0">
                <a:solidFill>
                  <a:srgbClr val="FF0000"/>
                </a:solidFill>
                <a:cs typeface="Segoe UI Light" panose="020B0502040204020203" pitchFamily="34" charset="0"/>
              </a:rPr>
              <a:t>Polling questions may be multiple choice ONLY with ONE correct answer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F8890-C034-4CDB-BF9F-F9F113C6E7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13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D9DCC-F90A-BE14-64C2-D496095BB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0A2E2B-3702-0460-BD34-A416855C0F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B9E57D-75F7-AF0B-7B74-CEB5AFF5A5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3C7F4-E66C-C855-89FF-EC6E1C39B9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F8890-C034-4CDB-BF9F-F9F113C6E7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40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0450E-36D5-0E03-C524-E45058000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617A0E-38E8-0565-B226-C3E600D728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AAE296-B61C-7C16-56EF-6075B35CC2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FA275-B80F-ED3F-1022-0973F08977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F8890-C034-4CDB-BF9F-F9F113C6E7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68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E8E86-C9F8-B674-8339-38001E2F5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146C94-F3C3-8250-BB1A-9141D672EC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0BC034-ABD8-CBA0-CDAE-445941B402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6DE1C-DC83-58A7-0C1B-2CA078D40B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F8890-C034-4CDB-BF9F-F9F113C6E7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55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08324-7B48-54B2-11C6-43491C01D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8080BC-D646-4875-9F8E-A1CBF08852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4F4DB3-466C-269A-3DCD-2B3B3CE405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E6725F-5E9B-6E47-DA03-ACB1B4E008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F8890-C034-4CDB-BF9F-F9F113C6E7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92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4E958-CDB5-84B5-AA8D-47666BC92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B8195F-9BCF-09EC-AF65-DFF51EA189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443F5F-6522-0DF7-E69E-DCEA07AFE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99184-8ABE-9B8B-04E9-D18DFC7B67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F8890-C034-4CDB-BF9F-F9F113C6E7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43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C7B7D-F3CC-DE11-5574-6CA6CBEEF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9A79F2-9AAD-6ABE-1104-D6A5F2F309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F52185-EFFD-3BFB-509D-B620E558A1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EDA2F-2897-74BE-5498-283A47AE76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F8890-C034-4CDB-BF9F-F9F113C6E7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45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2A730-4E0B-BCCB-907D-F4457E7D0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55AE36-0062-B717-5C9F-299429C35B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CDB074-F59D-68AC-03B8-B0EC9C83CE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EB6D1-E8F8-FF2B-C747-B1F29A6C2E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F8890-C034-4CDB-BF9F-F9F113C6E7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2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2E600-373B-C158-C605-B5855FAEC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50D749-2395-DF4F-35F3-3141A7733B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02D9BF-C5B3-EDC6-D48E-72DC0F613B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67149-61E6-5282-0B97-9AC9ACFF93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F8890-C034-4CDB-BF9F-F9F113C6E7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83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849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9C85F71A-3382-5722-78B4-55490F48AD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461" y="0"/>
            <a:ext cx="5355717" cy="6837086"/>
          </a:xfrm>
          <a:prstGeom prst="rect">
            <a:avLst/>
          </a:prstGeom>
        </p:spPr>
      </p:pic>
      <p:pic>
        <p:nvPicPr>
          <p:cNvPr id="8" name="Picture 7" descr="A black rectangular sign with blue text and a hand with a maple leaf&#10;&#10;Description automatically generated">
            <a:extLst>
              <a:ext uri="{FF2B5EF4-FFF2-40B4-BE49-F238E27FC236}">
                <a16:creationId xmlns:a16="http://schemas.microsoft.com/office/drawing/2014/main" id="{E8AE266A-EA36-4F3B-82F9-66373428E3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594" y="755873"/>
            <a:ext cx="9306811" cy="519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94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9C822983-5C2C-CEBE-579E-DAF73BAC77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0386" y="0"/>
            <a:ext cx="4021614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063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A5E840D-0AB3-F336-D75A-B7D7BC04A9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0386" y="0"/>
            <a:ext cx="4021614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158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360CA14-B349-3E65-432D-FF52EF6265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598" y="676275"/>
            <a:ext cx="5486402" cy="5791200"/>
          </a:xfrm>
          <a:custGeom>
            <a:avLst/>
            <a:gdLst>
              <a:gd name="connsiteX0" fmla="*/ 0 w 5486402"/>
              <a:gd name="connsiteY0" fmla="*/ 0 h 5791200"/>
              <a:gd name="connsiteX1" fmla="*/ 5486402 w 5486402"/>
              <a:gd name="connsiteY1" fmla="*/ 0 h 5791200"/>
              <a:gd name="connsiteX2" fmla="*/ 5486402 w 5486402"/>
              <a:gd name="connsiteY2" fmla="*/ 5791200 h 5791200"/>
              <a:gd name="connsiteX3" fmla="*/ 0 w 5486402"/>
              <a:gd name="connsiteY3" fmla="*/ 5791200 h 57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2" h="5791200">
                <a:moveTo>
                  <a:pt x="0" y="0"/>
                </a:moveTo>
                <a:lnTo>
                  <a:pt x="5486402" y="0"/>
                </a:lnTo>
                <a:lnTo>
                  <a:pt x="5486402" y="5791200"/>
                </a:lnTo>
                <a:lnTo>
                  <a:pt x="0" y="5791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BCB2EB3-3A54-E9EE-003B-5236FEA5F5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0386" y="0"/>
            <a:ext cx="4021614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80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289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0643F48-B3ED-6D2E-89F1-EF6C2292C5D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599" y="1385888"/>
            <a:ext cx="7562850" cy="4595812"/>
          </a:xfrm>
          <a:custGeom>
            <a:avLst/>
            <a:gdLst>
              <a:gd name="connsiteX0" fmla="*/ 0 w 7562850"/>
              <a:gd name="connsiteY0" fmla="*/ 0 h 4595812"/>
              <a:gd name="connsiteX1" fmla="*/ 7562850 w 7562850"/>
              <a:gd name="connsiteY1" fmla="*/ 0 h 4595812"/>
              <a:gd name="connsiteX2" fmla="*/ 7562850 w 7562850"/>
              <a:gd name="connsiteY2" fmla="*/ 4595812 h 4595812"/>
              <a:gd name="connsiteX3" fmla="*/ 0 w 7562850"/>
              <a:gd name="connsiteY3" fmla="*/ 4595812 h 459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62850" h="4595812">
                <a:moveTo>
                  <a:pt x="0" y="0"/>
                </a:moveTo>
                <a:lnTo>
                  <a:pt x="7562850" y="0"/>
                </a:lnTo>
                <a:lnTo>
                  <a:pt x="7562850" y="4595812"/>
                </a:lnTo>
                <a:lnTo>
                  <a:pt x="0" y="45958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697273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53110A97-E221-121A-0C8F-D5957134192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89039" y="1376643"/>
            <a:ext cx="4346730" cy="340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5A60B-FDF1-AB6F-37F7-71081F7CFC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56231" y="1376643"/>
            <a:ext cx="4346730" cy="340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340919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6C9FCDE-E6A3-DE01-09C0-41F530F12336}"/>
              </a:ext>
            </a:extLst>
          </p:cNvPr>
          <p:cNvSpPr txBox="1"/>
          <p:nvPr userDrawn="1"/>
        </p:nvSpPr>
        <p:spPr>
          <a:xfrm>
            <a:off x="11122819" y="6372772"/>
            <a:ext cx="76438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8739E9FD-72D3-4EBD-A2C0-4FFD4126FF91}" type="slidenum">
              <a:rPr lang="en-GB" sz="1200" b="1" smtClean="0">
                <a:solidFill>
                  <a:schemeClr val="accent1"/>
                </a:solidFill>
                <a:latin typeface="+mj-lt"/>
              </a:rPr>
              <a:pPr algn="r"/>
              <a:t>‹#›</a:t>
            </a:fld>
            <a:endParaRPr lang="en-GB" sz="1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304426-2904-2E77-6070-B7E6E21F785E}"/>
              </a:ext>
            </a:extLst>
          </p:cNvPr>
          <p:cNvSpPr txBox="1"/>
          <p:nvPr userDrawn="1"/>
        </p:nvSpPr>
        <p:spPr>
          <a:xfrm>
            <a:off x="5440759" y="6399640"/>
            <a:ext cx="1310482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b="0" dirty="0">
                <a:solidFill>
                  <a:schemeClr val="accent1"/>
                </a:solidFill>
                <a:latin typeface="+mj-lt"/>
              </a:rPr>
              <a:t>RHEUM.CA</a:t>
            </a:r>
            <a:endParaRPr lang="en-GB" sz="900" b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300611-0587-6847-0D27-5A4724B4931D}"/>
              </a:ext>
            </a:extLst>
          </p:cNvPr>
          <p:cNvSpPr/>
          <p:nvPr userDrawn="1"/>
        </p:nvSpPr>
        <p:spPr>
          <a:xfrm>
            <a:off x="11887200" y="6404478"/>
            <a:ext cx="45719" cy="1916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A28308-D813-26A2-8D9E-30EA0916A1C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72772"/>
            <a:ext cx="1059656" cy="244898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F3DB04B8-A733-A4F7-F2A7-06D51D064A6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70386" y="0"/>
            <a:ext cx="4021614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0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7" r:id="rId2"/>
    <p:sldLayoutId id="2147483676" r:id="rId3"/>
    <p:sldLayoutId id="2147483678" r:id="rId4"/>
    <p:sldLayoutId id="2147483679" r:id="rId5"/>
    <p:sldLayoutId id="2147483664" r:id="rId6"/>
    <p:sldLayoutId id="2147483668" r:id="rId7"/>
    <p:sldLayoutId id="214748366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8" userDrawn="1">
          <p15:clr>
            <a:srgbClr val="F26B43"/>
          </p15:clr>
        </p15:guide>
        <p15:guide id="2" pos="192" userDrawn="1">
          <p15:clr>
            <a:srgbClr val="F26B43"/>
          </p15:clr>
        </p15:guide>
        <p15:guide id="3" orient="horz" pos="336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orient="horz" pos="3984" userDrawn="1">
          <p15:clr>
            <a:srgbClr val="F26B43"/>
          </p15:clr>
        </p15:guide>
        <p15:guide id="6" pos="7296" userDrawn="1">
          <p15:clr>
            <a:srgbClr val="F26B43"/>
          </p15:clr>
        </p15:guide>
        <p15:guide id="7" orient="horz" pos="4152" userDrawn="1">
          <p15:clr>
            <a:srgbClr val="F26B43"/>
          </p15:clr>
        </p15:guide>
        <p15:guide id="8" pos="7488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745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8E84C-7D80-A648-CD04-58A072F3F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6F559F-AE4C-98F0-D74A-DA9D94E66CC9}"/>
              </a:ext>
            </a:extLst>
          </p:cNvPr>
          <p:cNvSpPr/>
          <p:nvPr/>
        </p:nvSpPr>
        <p:spPr>
          <a:xfrm>
            <a:off x="609600" y="533400"/>
            <a:ext cx="62865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Test Results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A1354F-FC69-466F-DB31-82DC018193A5}"/>
              </a:ext>
            </a:extLst>
          </p:cNvPr>
          <p:cNvSpPr txBox="1"/>
          <p:nvPr/>
        </p:nvSpPr>
        <p:spPr>
          <a:xfrm>
            <a:off x="609600" y="1441630"/>
            <a:ext cx="10972800" cy="4655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Click to add text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029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36DD3-6A1D-DB22-5C44-AFC023693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627D7B-3D50-6771-ACAA-91A989711527}"/>
              </a:ext>
            </a:extLst>
          </p:cNvPr>
          <p:cNvSpPr/>
          <p:nvPr/>
        </p:nvSpPr>
        <p:spPr>
          <a:xfrm>
            <a:off x="609600" y="533400"/>
            <a:ext cx="62865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Diagnosis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22623E-096A-6DF7-5655-B04958360A94}"/>
              </a:ext>
            </a:extLst>
          </p:cNvPr>
          <p:cNvSpPr txBox="1"/>
          <p:nvPr/>
        </p:nvSpPr>
        <p:spPr>
          <a:xfrm>
            <a:off x="609600" y="1441630"/>
            <a:ext cx="10972800" cy="4655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Click to add text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586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41C45-58B2-EC8B-D90B-5E89708F4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9F5965-D23A-8049-7389-679E2C07E40E}"/>
              </a:ext>
            </a:extLst>
          </p:cNvPr>
          <p:cNvSpPr/>
          <p:nvPr/>
        </p:nvSpPr>
        <p:spPr>
          <a:xfrm>
            <a:off x="609600" y="533400"/>
            <a:ext cx="62865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Take Away Points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D4A6A4-FCA7-A391-F977-8B4768DE7211}"/>
              </a:ext>
            </a:extLst>
          </p:cNvPr>
          <p:cNvSpPr txBox="1"/>
          <p:nvPr/>
        </p:nvSpPr>
        <p:spPr>
          <a:xfrm>
            <a:off x="609600" y="1441630"/>
            <a:ext cx="10972800" cy="4655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Click to add text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719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F5711-F787-FF02-1366-B951DF7BA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B8093CE-CCBA-8DA0-23EC-D560629FE439}"/>
              </a:ext>
            </a:extLst>
          </p:cNvPr>
          <p:cNvSpPr/>
          <p:nvPr/>
        </p:nvSpPr>
        <p:spPr>
          <a:xfrm>
            <a:off x="609600" y="533400"/>
            <a:ext cx="62865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References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AF7B1E-EE5A-3F3D-4AEC-AB49743A682A}"/>
              </a:ext>
            </a:extLst>
          </p:cNvPr>
          <p:cNvSpPr txBox="1"/>
          <p:nvPr/>
        </p:nvSpPr>
        <p:spPr>
          <a:xfrm>
            <a:off x="609600" y="1441630"/>
            <a:ext cx="10972800" cy="4655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Click to add text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823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B9026E6-633E-509D-1127-9AFFD1BEACDA}"/>
              </a:ext>
            </a:extLst>
          </p:cNvPr>
          <p:cNvSpPr/>
          <p:nvPr/>
        </p:nvSpPr>
        <p:spPr>
          <a:xfrm>
            <a:off x="664830" y="1078029"/>
            <a:ext cx="10885488" cy="491769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602A5D-6D4A-163A-D9CD-F13F431E7E7F}"/>
              </a:ext>
            </a:extLst>
          </p:cNvPr>
          <p:cNvSpPr/>
          <p:nvPr/>
        </p:nvSpPr>
        <p:spPr>
          <a:xfrm>
            <a:off x="828674" y="673992"/>
            <a:ext cx="1404571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IMPORTANT: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4771DA-A207-1176-525A-5656221B8BA1}"/>
              </a:ext>
            </a:extLst>
          </p:cNvPr>
          <p:cNvSpPr/>
          <p:nvPr/>
        </p:nvSpPr>
        <p:spPr>
          <a:xfrm>
            <a:off x="478971" y="376748"/>
            <a:ext cx="601710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Polling Question 1 (sample)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BC8215-50C8-D52F-1BD0-A95F18C88851}"/>
              </a:ext>
            </a:extLst>
          </p:cNvPr>
          <p:cNvSpPr/>
          <p:nvPr/>
        </p:nvSpPr>
        <p:spPr>
          <a:xfrm>
            <a:off x="948678" y="1311856"/>
            <a:ext cx="234689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QUESTION: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F828E6-3FF3-6C16-0396-DC183CE91E5F}"/>
              </a:ext>
            </a:extLst>
          </p:cNvPr>
          <p:cNvSpPr/>
          <p:nvPr/>
        </p:nvSpPr>
        <p:spPr>
          <a:xfrm>
            <a:off x="970398" y="3216634"/>
            <a:ext cx="347392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ANSWER CHOICES: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0EA626-DAF8-54B9-30F5-4F9CC194A0E1}"/>
              </a:ext>
            </a:extLst>
          </p:cNvPr>
          <p:cNvSpPr txBox="1"/>
          <p:nvPr/>
        </p:nvSpPr>
        <p:spPr>
          <a:xfrm>
            <a:off x="970398" y="1710568"/>
            <a:ext cx="10274352" cy="937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amet,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 Aenean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dolor. Aenean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 Cum sociis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natoque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19A6DB-ED70-FF04-366C-89D0FC754192}"/>
              </a:ext>
            </a:extLst>
          </p:cNvPr>
          <p:cNvSpPr txBox="1"/>
          <p:nvPr/>
        </p:nvSpPr>
        <p:spPr>
          <a:xfrm>
            <a:off x="1519939" y="3748724"/>
            <a:ext cx="367138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amet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elit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A09016-0113-6030-FE0A-7AAFE609A17A}"/>
              </a:ext>
            </a:extLst>
          </p:cNvPr>
          <p:cNvSpPr/>
          <p:nvPr/>
        </p:nvSpPr>
        <p:spPr>
          <a:xfrm>
            <a:off x="6109677" y="4688955"/>
            <a:ext cx="376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spc="-15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C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62A4C4B-18C2-F955-891E-0E796A88AFBB}"/>
              </a:ext>
            </a:extLst>
          </p:cNvPr>
          <p:cNvCxnSpPr>
            <a:cxnSpLocks/>
          </p:cNvCxnSpPr>
          <p:nvPr/>
        </p:nvCxnSpPr>
        <p:spPr>
          <a:xfrm>
            <a:off x="1133342" y="3111799"/>
            <a:ext cx="97767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895A7ED-35A6-FE5E-96BB-32BA19090E81}"/>
              </a:ext>
            </a:extLst>
          </p:cNvPr>
          <p:cNvSpPr/>
          <p:nvPr/>
        </p:nvSpPr>
        <p:spPr>
          <a:xfrm>
            <a:off x="1020725" y="3852800"/>
            <a:ext cx="530502" cy="553570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E8922C-2A66-18DF-1952-679CC2D51268}"/>
              </a:ext>
            </a:extLst>
          </p:cNvPr>
          <p:cNvSpPr txBox="1"/>
          <p:nvPr/>
        </p:nvSpPr>
        <p:spPr>
          <a:xfrm>
            <a:off x="6691807" y="4814988"/>
            <a:ext cx="367138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amet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elit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D3C410-B32C-FFC9-032E-50300E23404C}"/>
              </a:ext>
            </a:extLst>
          </p:cNvPr>
          <p:cNvSpPr txBox="1"/>
          <p:nvPr/>
        </p:nvSpPr>
        <p:spPr>
          <a:xfrm>
            <a:off x="6691807" y="3814681"/>
            <a:ext cx="367138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amet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elit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19042E-9277-4404-3EC6-4734F800499D}"/>
              </a:ext>
            </a:extLst>
          </p:cNvPr>
          <p:cNvSpPr txBox="1"/>
          <p:nvPr/>
        </p:nvSpPr>
        <p:spPr>
          <a:xfrm>
            <a:off x="1570939" y="4824031"/>
            <a:ext cx="367138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amet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consectetuer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adipiscing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elit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516CF1-079B-6E54-E15C-7959F4162BE2}"/>
              </a:ext>
            </a:extLst>
          </p:cNvPr>
          <p:cNvSpPr txBox="1"/>
          <p:nvPr/>
        </p:nvSpPr>
        <p:spPr>
          <a:xfrm>
            <a:off x="1097641" y="3906168"/>
            <a:ext cx="507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B37E1A3-34FC-0EC8-CD63-2FA6539FE860}"/>
              </a:ext>
            </a:extLst>
          </p:cNvPr>
          <p:cNvSpPr/>
          <p:nvPr/>
        </p:nvSpPr>
        <p:spPr>
          <a:xfrm>
            <a:off x="6161305" y="3928781"/>
            <a:ext cx="530502" cy="553570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6374BEE-E9DD-CF15-EFB5-40B5BC8133B2}"/>
              </a:ext>
            </a:extLst>
          </p:cNvPr>
          <p:cNvSpPr/>
          <p:nvPr/>
        </p:nvSpPr>
        <p:spPr>
          <a:xfrm>
            <a:off x="6161305" y="4944333"/>
            <a:ext cx="530502" cy="553570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30B6FC-B018-C037-BDA5-844CBAE150DD}"/>
              </a:ext>
            </a:extLst>
          </p:cNvPr>
          <p:cNvSpPr/>
          <p:nvPr/>
        </p:nvSpPr>
        <p:spPr>
          <a:xfrm>
            <a:off x="1020725" y="4944333"/>
            <a:ext cx="530502" cy="553570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917450-2C78-7F2F-0148-AF5BB76F81CF}"/>
              </a:ext>
            </a:extLst>
          </p:cNvPr>
          <p:cNvSpPr txBox="1"/>
          <p:nvPr/>
        </p:nvSpPr>
        <p:spPr>
          <a:xfrm>
            <a:off x="6232871" y="4971095"/>
            <a:ext cx="507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CAEEA4-760D-2B57-49BE-08216EB57516}"/>
              </a:ext>
            </a:extLst>
          </p:cNvPr>
          <p:cNvSpPr txBox="1"/>
          <p:nvPr/>
        </p:nvSpPr>
        <p:spPr>
          <a:xfrm>
            <a:off x="1101224" y="4962530"/>
            <a:ext cx="507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2BA652-3E27-B863-EBEF-C7D8D7F13B85}"/>
              </a:ext>
            </a:extLst>
          </p:cNvPr>
          <p:cNvSpPr txBox="1"/>
          <p:nvPr/>
        </p:nvSpPr>
        <p:spPr>
          <a:xfrm>
            <a:off x="6242396" y="3960301"/>
            <a:ext cx="507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631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BF25AF-1A4F-C154-CCE2-61DF51434881}"/>
              </a:ext>
            </a:extLst>
          </p:cNvPr>
          <p:cNvSpPr/>
          <p:nvPr/>
        </p:nvSpPr>
        <p:spPr>
          <a:xfrm>
            <a:off x="2432184" y="2930065"/>
            <a:ext cx="73276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spc="-150" dirty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rPr>
              <a:t>Questions?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100ACC-6CBC-616E-8D45-FD145718D2AD}"/>
              </a:ext>
            </a:extLst>
          </p:cNvPr>
          <p:cNvSpPr/>
          <p:nvPr/>
        </p:nvSpPr>
        <p:spPr>
          <a:xfrm>
            <a:off x="819285" y="2846418"/>
            <a:ext cx="1295400" cy="1275290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58FE5B-71DB-601A-FB66-9257C82E8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17" y="1037006"/>
            <a:ext cx="2244584" cy="910377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7F902BE9-70CF-9CEB-34FF-B285D667C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100" y="3066448"/>
            <a:ext cx="871771" cy="8352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22B6AB-29B7-9D80-5304-6DFD7F15FA11}"/>
              </a:ext>
            </a:extLst>
          </p:cNvPr>
          <p:cNvSpPr txBox="1"/>
          <p:nvPr/>
        </p:nvSpPr>
        <p:spPr>
          <a:xfrm>
            <a:off x="5440759" y="6399640"/>
            <a:ext cx="1310482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b="0" dirty="0">
                <a:solidFill>
                  <a:schemeClr val="accent1"/>
                </a:solidFill>
                <a:latin typeface="+mj-lt"/>
              </a:rPr>
              <a:t>RHEUM.CA</a:t>
            </a:r>
            <a:endParaRPr lang="en-GB" sz="900" b="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7786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CC943F-A685-E37D-8711-1AAB7AF0E73B}"/>
              </a:ext>
            </a:extLst>
          </p:cNvPr>
          <p:cNvSpPr/>
          <p:nvPr/>
        </p:nvSpPr>
        <p:spPr>
          <a:xfrm>
            <a:off x="609600" y="3271458"/>
            <a:ext cx="816292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7200" b="1" spc="-150" dirty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rPr>
              <a:t>Presentation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21C3D6-DE4B-029E-2817-96FCD9CEEA33}"/>
              </a:ext>
            </a:extLst>
          </p:cNvPr>
          <p:cNvSpPr txBox="1"/>
          <p:nvPr/>
        </p:nvSpPr>
        <p:spPr>
          <a:xfrm>
            <a:off x="609600" y="4183367"/>
            <a:ext cx="5168900" cy="531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Clinical Pearls &amp; Mysterious Cases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6CCFC8F-34F4-91E6-6DA4-36A3A07250F8}"/>
              </a:ext>
            </a:extLst>
          </p:cNvPr>
          <p:cNvSpPr/>
          <p:nvPr/>
        </p:nvSpPr>
        <p:spPr>
          <a:xfrm>
            <a:off x="743091" y="5107602"/>
            <a:ext cx="1645681" cy="458652"/>
          </a:xfrm>
          <a:prstGeom prst="roundRect">
            <a:avLst>
              <a:gd name="adj" fmla="val 14537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1600" dirty="0">
                <a:solidFill>
                  <a:schemeClr val="bg1"/>
                </a:solidFill>
                <a:cs typeface="Segoe UI Light" panose="020B0502040204020203" pitchFamily="34" charset="0"/>
              </a:rPr>
              <a:t>Speaker Name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796604-8415-76ED-306F-2662FF54E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16" y="1121644"/>
            <a:ext cx="3653595" cy="148185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2BE7283-902F-9358-1D85-DAD3A864C6F9}"/>
              </a:ext>
            </a:extLst>
          </p:cNvPr>
          <p:cNvSpPr/>
          <p:nvPr/>
        </p:nvSpPr>
        <p:spPr>
          <a:xfrm>
            <a:off x="2686191" y="5107602"/>
            <a:ext cx="1645681" cy="458652"/>
          </a:xfrm>
          <a:prstGeom prst="roundRect">
            <a:avLst>
              <a:gd name="adj" fmla="val 14537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0" dirty="0">
                <a:solidFill>
                  <a:schemeClr val="bg1"/>
                </a:solidFill>
                <a:latin typeface="+mj-lt"/>
              </a:rPr>
              <a:t>RHEUM.CA</a:t>
            </a:r>
            <a:endParaRPr lang="en-GB" sz="1600" b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2771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E4C63B-B90A-1530-2E73-A4E7438B4957}"/>
              </a:ext>
            </a:extLst>
          </p:cNvPr>
          <p:cNvSpPr/>
          <p:nvPr/>
        </p:nvSpPr>
        <p:spPr>
          <a:xfrm>
            <a:off x="609600" y="533400"/>
            <a:ext cx="246379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Disclosure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54E22E-942F-A52D-67B7-304EEBEE5941}"/>
              </a:ext>
            </a:extLst>
          </p:cNvPr>
          <p:cNvSpPr txBox="1"/>
          <p:nvPr/>
        </p:nvSpPr>
        <p:spPr>
          <a:xfrm>
            <a:off x="609599" y="1085195"/>
            <a:ext cx="7153470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Provide ALL disclosures below and note: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698FBD-5193-C5CD-D240-72F896514112}"/>
              </a:ext>
            </a:extLst>
          </p:cNvPr>
          <p:cNvSpPr txBox="1"/>
          <p:nvPr/>
        </p:nvSpPr>
        <p:spPr>
          <a:xfrm>
            <a:off x="609600" y="1755955"/>
            <a:ext cx="10839450" cy="3461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All speakers must provide a disclosure slide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All financial or ‘in kind’ relationships encompassing the previous 2 years must be disclosed (</a:t>
            </a:r>
            <a:r>
              <a:rPr 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even if those relationships are not relevant to the subject being discussed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)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If you have nothing to disclose, please state No Disclosures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All disclosures must be verbally stated at the beginning of the presentation 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For more information, refer to sample disclosure slide (next slide)</a:t>
            </a:r>
          </a:p>
        </p:txBody>
      </p:sp>
    </p:spTree>
    <p:extLst>
      <p:ext uri="{BB962C8B-B14F-4D97-AF65-F5344CB8AC3E}">
        <p14:creationId xmlns:p14="http://schemas.microsoft.com/office/powerpoint/2010/main" val="1269292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473B29-4FE6-ADA9-A07C-C9F0DD48FAFE}"/>
              </a:ext>
            </a:extLst>
          </p:cNvPr>
          <p:cNvSpPr/>
          <p:nvPr/>
        </p:nvSpPr>
        <p:spPr>
          <a:xfrm>
            <a:off x="609600" y="533400"/>
            <a:ext cx="591429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Disclosure Sample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323A5F-55BC-A7A1-BF22-7066FF2566F2}"/>
              </a:ext>
            </a:extLst>
          </p:cNvPr>
          <p:cNvSpPr txBox="1"/>
          <p:nvPr/>
        </p:nvSpPr>
        <p:spPr>
          <a:xfrm>
            <a:off x="609600" y="1235075"/>
            <a:ext cx="10972800" cy="5315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400"/>
              </a:spcAft>
              <a:buClr>
                <a:schemeClr val="accent3"/>
              </a:buClr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Relevant relationships with commercial entities </a:t>
            </a:r>
          </a:p>
          <a:p>
            <a:pPr marL="285750" indent="-285750">
              <a:lnSpc>
                <a:spcPct val="130000"/>
              </a:lnSpc>
              <a:spcAft>
                <a:spcPts val="4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List here with type:  </a:t>
            </a:r>
            <a:b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</a:b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i.e., research funding, speaker’s bureau, consulting fees, employment, etc.</a:t>
            </a:r>
          </a:p>
          <a:p>
            <a:pPr>
              <a:lnSpc>
                <a:spcPct val="130000"/>
              </a:lnSpc>
              <a:spcAft>
                <a:spcPts val="400"/>
              </a:spcAft>
              <a:buClr>
                <a:schemeClr val="accent3"/>
              </a:buClr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Potential for conflicts of interest within this presentation</a:t>
            </a:r>
          </a:p>
          <a:p>
            <a:pPr marL="285750" indent="-285750">
              <a:lnSpc>
                <a:spcPct val="130000"/>
              </a:lnSpc>
              <a:spcAft>
                <a:spcPts val="4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List here: </a:t>
            </a:r>
            <a:b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</a:b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company, product, and use to be mentioned in lecture</a:t>
            </a:r>
          </a:p>
          <a:p>
            <a:pPr>
              <a:lnSpc>
                <a:spcPct val="130000"/>
              </a:lnSpc>
              <a:spcAft>
                <a:spcPts val="400"/>
              </a:spcAft>
              <a:buClr>
                <a:schemeClr val="accent3"/>
              </a:buClr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Steps taken to review and mitigate potential bias</a:t>
            </a:r>
          </a:p>
          <a:p>
            <a:pPr marL="285750" indent="-285750">
              <a:lnSpc>
                <a:spcPct val="130000"/>
              </a:lnSpc>
              <a:spcAft>
                <a:spcPts val="4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List here with steps:  </a:t>
            </a:r>
            <a:b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</a:b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i.e., review with other faculty or peers, use of generic names or all available products, concordance with accepted practice guidelines, etc.</a:t>
            </a:r>
          </a:p>
          <a:p>
            <a:pPr algn="ctr">
              <a:lnSpc>
                <a:spcPct val="130000"/>
              </a:lnSpc>
              <a:spcAft>
                <a:spcPts val="400"/>
              </a:spcAft>
              <a:buClr>
                <a:schemeClr val="accent3"/>
              </a:buClr>
            </a:pPr>
            <a:r>
              <a:rPr lang="en-US" sz="2200" dirty="0">
                <a:solidFill>
                  <a:srgbClr val="FF0000"/>
                </a:solidFill>
                <a:cs typeface="Segoe UI Light" panose="020B0502040204020203" pitchFamily="34" charset="0"/>
              </a:rPr>
              <a:t>Please explain this slide verbally at the start of the session</a:t>
            </a:r>
          </a:p>
        </p:txBody>
      </p:sp>
    </p:spTree>
    <p:extLst>
      <p:ext uri="{BB962C8B-B14F-4D97-AF65-F5344CB8AC3E}">
        <p14:creationId xmlns:p14="http://schemas.microsoft.com/office/powerpoint/2010/main" val="1189063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8CA77-0DFB-77C9-59D8-774DD0BE2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F2BEC63-7271-2D01-BA0E-A5F1D5D00B30}"/>
              </a:ext>
            </a:extLst>
          </p:cNvPr>
          <p:cNvSpPr/>
          <p:nvPr/>
        </p:nvSpPr>
        <p:spPr>
          <a:xfrm>
            <a:off x="609600" y="533400"/>
            <a:ext cx="62865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Notes to Presenter: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2CC818-70B9-852B-232A-21AF9E5C4213}"/>
              </a:ext>
            </a:extLst>
          </p:cNvPr>
          <p:cNvSpPr txBox="1"/>
          <p:nvPr/>
        </p:nvSpPr>
        <p:spPr>
          <a:xfrm>
            <a:off x="609600" y="1441630"/>
            <a:ext cx="10972800" cy="4348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Total presentation time (including presentation, voting, and Q&amp;A) must not exceed 10 minutes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Should you wish to use a live audience response polling system for voting during your presentation, please confirm this in advance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Due to time limitations, one polling question per presentation is recommended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Include the polling question (with answer choices) in the appropriate spot within this slide deck</a:t>
            </a:r>
          </a:p>
        </p:txBody>
      </p:sp>
    </p:spTree>
    <p:extLst>
      <p:ext uri="{BB962C8B-B14F-4D97-AF65-F5344CB8AC3E}">
        <p14:creationId xmlns:p14="http://schemas.microsoft.com/office/powerpoint/2010/main" val="1224047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90B28-77BA-E646-4B76-23B8913E1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C22D60C-F0B3-28C3-C568-9ED3C5FD95F9}"/>
              </a:ext>
            </a:extLst>
          </p:cNvPr>
          <p:cNvSpPr/>
          <p:nvPr/>
        </p:nvSpPr>
        <p:spPr>
          <a:xfrm>
            <a:off x="609600" y="533400"/>
            <a:ext cx="62865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History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0BC111-D966-2582-91CA-97B6EE251A71}"/>
              </a:ext>
            </a:extLst>
          </p:cNvPr>
          <p:cNvSpPr txBox="1"/>
          <p:nvPr/>
        </p:nvSpPr>
        <p:spPr>
          <a:xfrm>
            <a:off x="609600" y="1441630"/>
            <a:ext cx="10972800" cy="4655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Click to add text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318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DDDD7-895E-F48B-B3E7-1BECCA18B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E802C3-CCE7-9E17-93D3-B8FFED7F9198}"/>
              </a:ext>
            </a:extLst>
          </p:cNvPr>
          <p:cNvSpPr/>
          <p:nvPr/>
        </p:nvSpPr>
        <p:spPr>
          <a:xfrm>
            <a:off x="609600" y="533400"/>
            <a:ext cx="62865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Physical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773D93-CF18-0B9F-7139-76660DA9E1ED}"/>
              </a:ext>
            </a:extLst>
          </p:cNvPr>
          <p:cNvSpPr txBox="1"/>
          <p:nvPr/>
        </p:nvSpPr>
        <p:spPr>
          <a:xfrm>
            <a:off x="609600" y="1441630"/>
            <a:ext cx="10972800" cy="4655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Click to add text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30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52D3C-B567-6763-BC5C-79A259888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EBC647-B3D3-808F-50FC-51AB626126B4}"/>
              </a:ext>
            </a:extLst>
          </p:cNvPr>
          <p:cNvSpPr/>
          <p:nvPr/>
        </p:nvSpPr>
        <p:spPr>
          <a:xfrm>
            <a:off x="609600" y="533400"/>
            <a:ext cx="84074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What is your (most likely) diagnosis?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23167B-7CA0-2A1E-70E4-D3981FF099D0}"/>
              </a:ext>
            </a:extLst>
          </p:cNvPr>
          <p:cNvSpPr txBox="1"/>
          <p:nvPr/>
        </p:nvSpPr>
        <p:spPr>
          <a:xfrm>
            <a:off x="609600" y="1441630"/>
            <a:ext cx="10972800" cy="4655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1.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2.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3.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4.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694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A63BC-A1FF-562B-E7C1-703356E4C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AA3B2F-CB00-9F00-8591-E8B4934B2383}"/>
              </a:ext>
            </a:extLst>
          </p:cNvPr>
          <p:cNvSpPr/>
          <p:nvPr/>
        </p:nvSpPr>
        <p:spPr>
          <a:xfrm>
            <a:off x="609600" y="533400"/>
            <a:ext cx="84074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What test would you do next?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1E7469-02BD-2CB7-CFCB-1121491998CA}"/>
              </a:ext>
            </a:extLst>
          </p:cNvPr>
          <p:cNvSpPr txBox="1"/>
          <p:nvPr/>
        </p:nvSpPr>
        <p:spPr>
          <a:xfrm>
            <a:off x="609600" y="1441630"/>
            <a:ext cx="10972800" cy="4135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1. Choice A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2. Choice B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3. Choice C etc.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501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4">
      <a:dk1>
        <a:srgbClr val="000000"/>
      </a:dk1>
      <a:lt1>
        <a:srgbClr val="FFFFFF"/>
      </a:lt1>
      <a:dk2>
        <a:srgbClr val="2D3847"/>
      </a:dk2>
      <a:lt2>
        <a:srgbClr val="E7E6E6"/>
      </a:lt2>
      <a:accent1>
        <a:srgbClr val="003E6B"/>
      </a:accent1>
      <a:accent2>
        <a:srgbClr val="DA1A32"/>
      </a:accent2>
      <a:accent3>
        <a:srgbClr val="007DB6"/>
      </a:accent3>
      <a:accent4>
        <a:srgbClr val="F1EF99"/>
      </a:accent4>
      <a:accent5>
        <a:srgbClr val="A6A6A6"/>
      </a:accent5>
      <a:accent6>
        <a:srgbClr val="D9D9D9"/>
      </a:accent6>
      <a:hlink>
        <a:srgbClr val="0563C1"/>
      </a:hlink>
      <a:folHlink>
        <a:srgbClr val="954F72"/>
      </a:folHlink>
    </a:clrScheme>
    <a:fontScheme name="Custom 89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65000"/>
              <a:alpha val="50000"/>
            </a:scheme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4E105B3D2E5F4DABACBAB3079B078B" ma:contentTypeVersion="18" ma:contentTypeDescription="Create a new document." ma:contentTypeScope="" ma:versionID="c0c0503d0ff3f7bd7a4c4df7642f1c9a">
  <xsd:schema xmlns:xsd="http://www.w3.org/2001/XMLSchema" xmlns:xs="http://www.w3.org/2001/XMLSchema" xmlns:p="http://schemas.microsoft.com/office/2006/metadata/properties" xmlns:ns2="7d10fd7f-a46d-45ba-bd08-6298bbc8fa00" xmlns:ns3="c9784600-14fd-459a-ada8-eb39dac0e3c4" targetNamespace="http://schemas.microsoft.com/office/2006/metadata/properties" ma:root="true" ma:fieldsID="cb074b65857a272749d28fcb73913174" ns2:_="" ns3:_="">
    <xsd:import namespace="7d10fd7f-a46d-45ba-bd08-6298bbc8fa00"/>
    <xsd:import namespace="c9784600-14fd-459a-ada8-eb39dac0e3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10fd7f-a46d-45ba-bd08-6298bbc8fa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3891776-7ddc-4611-a798-6ec4f5b6f6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784600-14fd-459a-ada8-eb39dac0e3c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de0e87-68b1-4a08-8d1b-a34f4d7179b1}" ma:internalName="TaxCatchAll" ma:showField="CatchAllData" ma:web="c9784600-14fd-459a-ada8-eb39dac0e3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784600-14fd-459a-ada8-eb39dac0e3c4" xsi:nil="true"/>
    <lcf76f155ced4ddcb4097134ff3c332f xmlns="7d10fd7f-a46d-45ba-bd08-6298bbc8fa0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9708754-8B7F-463B-8258-385B75346B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10fd7f-a46d-45ba-bd08-6298bbc8fa00"/>
    <ds:schemaRef ds:uri="c9784600-14fd-459a-ada8-eb39dac0e3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D51D8C5-CEE7-4D01-A1E2-9AA1ED2EFE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3F495E-98E1-4EC7-B01B-9460675D9521}">
  <ds:schemaRefs>
    <ds:schemaRef ds:uri="http://www.w3.org/XML/1998/namespace"/>
    <ds:schemaRef ds:uri="http://schemas.microsoft.com/office/2006/metadata/properties"/>
    <ds:schemaRef ds:uri="7d10fd7f-a46d-45ba-bd08-6298bbc8fa00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c9784600-14fd-459a-ada8-eb39dac0e3c4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448</Words>
  <Application>Microsoft Office PowerPoint</Application>
  <PresentationFormat>Widescreen</PresentationFormat>
  <Paragraphs>115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Segoe UI Light</vt:lpstr>
      <vt:lpstr>Calibri</vt:lpstr>
      <vt:lpstr>Century Gothic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RRG</dc:creator>
  <cp:lastModifiedBy>Claire McGowan</cp:lastModifiedBy>
  <cp:revision>72</cp:revision>
  <dcterms:created xsi:type="dcterms:W3CDTF">2022-10-24T08:10:49Z</dcterms:created>
  <dcterms:modified xsi:type="dcterms:W3CDTF">2025-02-06T12:28:25Z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0x010100BC4E105B3D2E5F4DABACBAB3079B078B</vt:lpwstr>
  </property>
  <property fmtid="{D5CDD505-2E9C-101B-9397-08002B2CF9AE}" pid="3" name="MediaServiceImageTags">
    <vt:lpwstr/>
  </property>
</Properties>
</file>