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</p:sldMasterIdLst>
  <p:notesMasterIdLst>
    <p:notesMasterId r:id="rId22"/>
  </p:notesMasterIdLst>
  <p:sldIdLst>
    <p:sldId id="256" r:id="rId6"/>
    <p:sldId id="258" r:id="rId7"/>
    <p:sldId id="257" r:id="rId8"/>
    <p:sldId id="275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80" r:id="rId19"/>
    <p:sldId id="279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E6B"/>
    <a:srgbClr val="007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B5C397-CAB5-884A-B4E5-F68F6D496CC6}" v="1" dt="2023-11-22T20:46:40.547"/>
  </p1510:revLst>
</p1510:revInfo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26"/>
  </p:normalViewPr>
  <p:slideViewPr>
    <p:cSldViewPr snapToGrid="0">
      <p:cViewPr varScale="1">
        <p:scale>
          <a:sx n="105" d="100"/>
          <a:sy n="105" d="100"/>
        </p:scale>
        <p:origin x="872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F9B4-800A-43FD-ADA0-894AA97F2652}" type="datetimeFigureOut">
              <a:rPr lang="en-CA" smtClean="0"/>
              <a:t>2023-12-21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1C6F-4865-4F3D-B091-AE86B39997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33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07B52D-9D08-4F79-8AB6-9F932D8B1BAB}"/>
              </a:ext>
            </a:extLst>
          </p:cNvPr>
          <p:cNvSpPr/>
          <p:nvPr userDrawn="1"/>
        </p:nvSpPr>
        <p:spPr>
          <a:xfrm>
            <a:off x="2477193" y="918558"/>
            <a:ext cx="7473142" cy="448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AA061F-F2CE-4268-B937-84C66E0C14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602" y="1062503"/>
            <a:ext cx="6630796" cy="39399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231ED3-BE23-B2CA-850F-86416EADAF31}"/>
              </a:ext>
            </a:extLst>
          </p:cNvPr>
          <p:cNvSpPr/>
          <p:nvPr userDrawn="1"/>
        </p:nvSpPr>
        <p:spPr>
          <a:xfrm>
            <a:off x="2477193" y="918558"/>
            <a:ext cx="7473142" cy="448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009F56E-4B69-7A65-AABF-C16A5701CADE}"/>
              </a:ext>
            </a:extLst>
          </p:cNvPr>
          <p:cNvSpPr/>
          <p:nvPr userDrawn="1"/>
        </p:nvSpPr>
        <p:spPr>
          <a:xfrm>
            <a:off x="2780602" y="1107464"/>
            <a:ext cx="6851767" cy="4111060"/>
          </a:xfrm>
          <a:custGeom>
            <a:avLst/>
            <a:gdLst/>
            <a:ahLst/>
            <a:cxnLst/>
            <a:rect l="l" t="t" r="r" b="b"/>
            <a:pathLst>
              <a:path w="10277650" h="6166590">
                <a:moveTo>
                  <a:pt x="0" y="0"/>
                </a:moveTo>
                <a:lnTo>
                  <a:pt x="10277650" y="0"/>
                </a:lnTo>
                <a:lnTo>
                  <a:pt x="10277650" y="6166590"/>
                </a:lnTo>
                <a:lnTo>
                  <a:pt x="0" y="61665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115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50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3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88" y="2673575"/>
            <a:ext cx="5157787" cy="3516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85305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5305" y="2673575"/>
            <a:ext cx="5183188" cy="3516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6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02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8318565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911919" y="1825625"/>
            <a:ext cx="2816692" cy="43513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9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5181601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7011" y="1811699"/>
            <a:ext cx="5181600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3387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987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76177" y="2670401"/>
            <a:ext cx="1619926" cy="982557"/>
          </a:xfrm>
        </p:spPr>
        <p:txBody>
          <a:bodyPr anchor="ctr">
            <a:noAutofit/>
          </a:bodyPr>
          <a:lstStyle>
            <a:lvl1pPr marL="0" indent="0" algn="l">
              <a:buNone/>
              <a:defRPr sz="19900" b="1" i="0">
                <a:solidFill>
                  <a:schemeClr val="bg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666" y="1825625"/>
            <a:ext cx="10214668" cy="3178046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0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005" y="1512794"/>
            <a:ext cx="5706410" cy="25189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1005" y="4164493"/>
            <a:ext cx="5706409" cy="1359835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4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6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3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88" y="2673575"/>
            <a:ext cx="5157787" cy="3516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85305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5305" y="2673575"/>
            <a:ext cx="5183188" cy="3516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6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1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89" y="1825625"/>
            <a:ext cx="11265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388" y="6356350"/>
            <a:ext cx="1080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176964"/>
            <a:ext cx="838200" cy="544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0F3499E-EACF-441B-B484-5E3504687DE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6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13E6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89" y="1825625"/>
            <a:ext cx="11265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388" y="6356350"/>
            <a:ext cx="1080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176964"/>
            <a:ext cx="838200" cy="544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0F3499E-EACF-441B-B484-5E3504687DE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3E6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0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825625"/>
            <a:ext cx="11265222" cy="43513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Click to add 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07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825625"/>
            <a:ext cx="11265222" cy="43513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Click to add 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3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Away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825625"/>
            <a:ext cx="11265222" cy="43513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Click to add 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6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825625"/>
            <a:ext cx="11265222" cy="43513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Click to add 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397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63388" y="1536692"/>
            <a:ext cx="5157787" cy="554037"/>
          </a:xfrm>
        </p:spPr>
        <p:txBody>
          <a:bodyPr/>
          <a:lstStyle/>
          <a:p>
            <a:r>
              <a:rPr lang="en-CA" dirty="0"/>
              <a:t>QUESTION: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1964" y="2173502"/>
            <a:ext cx="11265222" cy="75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dirty="0"/>
              <a:t>Lorem ipsum dolor sit </a:t>
            </a:r>
            <a:r>
              <a:rPr lang="en-CA" sz="1800" dirty="0" err="1"/>
              <a:t>amet</a:t>
            </a:r>
            <a:r>
              <a:rPr lang="en-CA" sz="1800" dirty="0"/>
              <a:t> </a:t>
            </a:r>
            <a:r>
              <a:rPr lang="en-CA" sz="1800" dirty="0" err="1"/>
              <a:t>consectetur</a:t>
            </a:r>
            <a:r>
              <a:rPr lang="en-CA" sz="1800" dirty="0"/>
              <a:t>….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3388" y="3068854"/>
            <a:ext cx="5183188" cy="622077"/>
          </a:xfrm>
        </p:spPr>
        <p:txBody>
          <a:bodyPr/>
          <a:lstStyle/>
          <a:p>
            <a:r>
              <a:rPr lang="en-CA" dirty="0"/>
              <a:t>ANSWER CHOICES: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3387" y="3859432"/>
            <a:ext cx="10252237" cy="185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dirty="0"/>
              <a:t>A) </a:t>
            </a:r>
          </a:p>
          <a:p>
            <a:pPr marL="0" indent="0">
              <a:buNone/>
            </a:pPr>
            <a:r>
              <a:rPr lang="en-CA" sz="1800" dirty="0"/>
              <a:t>B)</a:t>
            </a:r>
          </a:p>
          <a:p>
            <a:pPr marL="0" indent="0">
              <a:buNone/>
            </a:pPr>
            <a:r>
              <a:rPr lang="en-CA" sz="1800" dirty="0"/>
              <a:t>C)</a:t>
            </a:r>
          </a:p>
          <a:p>
            <a:pPr marL="0" indent="0">
              <a:buNone/>
            </a:pPr>
            <a:r>
              <a:rPr lang="en-CA" sz="1800" dirty="0"/>
              <a:t>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14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158873"/>
          </a:xfrm>
        </p:spPr>
        <p:txBody>
          <a:bodyPr/>
          <a:lstStyle/>
          <a:p>
            <a:r>
              <a:rPr lang="en-CA" dirty="0"/>
              <a:t>Sample Polling Question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9CE26C6F-BD1D-1D46-B072-4A26A0D502BD}"/>
              </a:ext>
            </a:extLst>
          </p:cNvPr>
          <p:cNvSpPr txBox="1">
            <a:spLocks/>
          </p:cNvSpPr>
          <p:nvPr/>
        </p:nvSpPr>
        <p:spPr>
          <a:xfrm>
            <a:off x="507678" y="252858"/>
            <a:ext cx="11265222" cy="755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CA" sz="2000" b="1" dirty="0">
                <a:solidFill>
                  <a:srgbClr val="FF0000"/>
                </a:solidFill>
              </a:rPr>
              <a:t>IMPORTANT: Polling questions may be multiple choice ONLY with ONE correct answer.</a:t>
            </a:r>
          </a:p>
        </p:txBody>
      </p:sp>
    </p:spTree>
    <p:extLst>
      <p:ext uri="{BB962C8B-B14F-4D97-AF65-F5344CB8AC3E}">
        <p14:creationId xmlns:p14="http://schemas.microsoft.com/office/powerpoint/2010/main" val="39020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28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25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31005" y="4164493"/>
            <a:ext cx="6160995" cy="135983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13E6B"/>
                </a:solidFill>
                <a:latin typeface="Century Gothic" panose="020B0502020202020204" pitchFamily="34" charset="0"/>
              </a:rPr>
              <a:t>Clinical Pearls &amp; Mysterious Cases</a:t>
            </a:r>
          </a:p>
          <a:p>
            <a:r>
              <a:rPr lang="en-US" sz="2800" b="1" dirty="0">
                <a:solidFill>
                  <a:srgbClr val="013E6B"/>
                </a:solidFill>
                <a:latin typeface="Century Gothic" panose="020B0502020202020204" pitchFamily="34" charset="0"/>
              </a:rPr>
              <a:t>Speaker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362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462088"/>
            <a:ext cx="11265222" cy="4705002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72BA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 ALL disclosures below and note: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72BA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67171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72B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speakers must provide a disclosure slide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72B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financial or ‘in kind’ relationships encompassing the previous 2 years must be disclosed (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even if those relationship are not relevant to the subject being discussed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72B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have nothing to disclose, please state No Disclosures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72B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disclosures must be verbally stated at the beginning of the presentation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72B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6717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more information, refer to sample disclosure slide (next slide)</a:t>
            </a:r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39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Disclosure Sample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467853"/>
            <a:ext cx="11265222" cy="50250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/>
              <a:t>Relevant relationships with commercial entities </a:t>
            </a:r>
          </a:p>
          <a:p>
            <a:r>
              <a:rPr lang="en-US" sz="3300" dirty="0"/>
              <a:t>List here with type:  i.e., research funding, speaker’s bureau, consulting fees, employment, etc.</a:t>
            </a:r>
          </a:p>
          <a:p>
            <a:endParaRPr lang="en-US" sz="3300" dirty="0"/>
          </a:p>
          <a:p>
            <a:pPr marL="0" indent="0">
              <a:buNone/>
            </a:pPr>
            <a:r>
              <a:rPr lang="en-US" sz="3300" dirty="0"/>
              <a:t>Potential for conflicts of interest within this presentation</a:t>
            </a:r>
          </a:p>
          <a:p>
            <a:r>
              <a:rPr lang="en-US" sz="3300" dirty="0"/>
              <a:t>List here: company, product, and use to be mentioned in lecture</a:t>
            </a:r>
          </a:p>
          <a:p>
            <a:endParaRPr lang="en-US" sz="3300" dirty="0"/>
          </a:p>
          <a:p>
            <a:pPr marL="0" indent="0">
              <a:buNone/>
            </a:pPr>
            <a:r>
              <a:rPr lang="en-US" sz="3300" dirty="0"/>
              <a:t>Steps taken to review and mitigate potential bias</a:t>
            </a:r>
          </a:p>
          <a:p>
            <a:r>
              <a:rPr lang="en-US" sz="3300" dirty="0"/>
              <a:t>List here with steps:  i.e., review with other faculty or peers, use of generic names or all available products, concordance with accepted practice guidelines, etc.</a:t>
            </a:r>
          </a:p>
          <a:p>
            <a:endParaRPr lang="en-US" sz="3300" dirty="0"/>
          </a:p>
          <a:p>
            <a:pPr marL="0" indent="0">
              <a:buNone/>
            </a:pPr>
            <a:r>
              <a:rPr lang="en-US" sz="3300" dirty="0"/>
              <a:t>Please explain this slide verbally in the session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9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91CD-6FD2-4CD6-A51F-3880F0DB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to Presenter: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5FE5-08FC-4E01-951A-146179477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ea typeface="MS Mincho" panose="02020609040205080304" pitchFamily="49" charset="-128"/>
              </a:rPr>
              <a:t>Total presentation time (including presentation, voting, and Q&amp;A) must not exceed 10 minutes</a:t>
            </a:r>
          </a:p>
          <a:p>
            <a:pPr marL="0" indent="0">
              <a:buNone/>
            </a:pPr>
            <a:endParaRPr lang="en-US" sz="28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2800" dirty="0">
                <a:ea typeface="MS Mincho" panose="02020609040205080304" pitchFamily="49" charset="-128"/>
              </a:rPr>
              <a:t>Should you wish to</a:t>
            </a:r>
            <a:r>
              <a:rPr lang="en-US" sz="28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use a live audience response polling system for voting during your presentation, please confirm this in advance</a:t>
            </a:r>
          </a:p>
          <a:p>
            <a:r>
              <a:rPr lang="en-US" sz="28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Due to time limitations, one polling question per presentation is recommended</a:t>
            </a:r>
          </a:p>
          <a:p>
            <a:r>
              <a:rPr lang="en-US" sz="28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Include the polling question (with answer choices) in the appropriate spot within this slide deck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03A7C-BF54-4381-9EBA-451BFC80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CBD8E-9BEA-436E-92CE-0706FACA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933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725696"/>
            <a:ext cx="11265222" cy="4709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Click to add text</a:t>
            </a:r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1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Physical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825625"/>
            <a:ext cx="11265222" cy="43513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Click to add 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76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(most likely) diagnosis?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825625"/>
            <a:ext cx="11265222" cy="43513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</a:t>
            </a:r>
          </a:p>
          <a:p>
            <a:pPr marL="0" indent="0">
              <a:buNone/>
            </a:pPr>
            <a:r>
              <a:rPr lang="en-US" sz="2800" dirty="0"/>
              <a:t>2.</a:t>
            </a:r>
          </a:p>
          <a:p>
            <a:pPr marL="0" indent="0">
              <a:buNone/>
            </a:pPr>
            <a:r>
              <a:rPr lang="en-US" sz="2800" dirty="0"/>
              <a:t>3.</a:t>
            </a:r>
          </a:p>
          <a:p>
            <a:pPr marL="0" indent="0">
              <a:buNone/>
            </a:pPr>
            <a:r>
              <a:rPr lang="en-US" sz="2800" dirty="0"/>
              <a:t>4.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89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test would you do next?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825625"/>
            <a:ext cx="11265222" cy="43513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 Choice A</a:t>
            </a:r>
          </a:p>
          <a:p>
            <a:pPr marL="0" indent="0">
              <a:buNone/>
            </a:pPr>
            <a:r>
              <a:rPr lang="en-US" sz="2800" dirty="0"/>
              <a:t>2.  Choice B</a:t>
            </a:r>
          </a:p>
          <a:p>
            <a:pPr marL="0" indent="0">
              <a:buNone/>
            </a:pPr>
            <a:r>
              <a:rPr lang="en-US" sz="2800" dirty="0"/>
              <a:t>3.  Choice C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0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RA">
      <a:dk1>
        <a:srgbClr val="1D3E6B"/>
      </a:dk1>
      <a:lt1>
        <a:sysClr val="window" lastClr="FFFFFF"/>
      </a:lt1>
      <a:dk2>
        <a:srgbClr val="0972BA"/>
      </a:dk2>
      <a:lt2>
        <a:srgbClr val="E7E6E6"/>
      </a:lt2>
      <a:accent1>
        <a:srgbClr val="0972BA"/>
      </a:accent1>
      <a:accent2>
        <a:srgbClr val="D72027"/>
      </a:accent2>
      <a:accent3>
        <a:srgbClr val="5BA8A2"/>
      </a:accent3>
      <a:accent4>
        <a:srgbClr val="1D3E6B"/>
      </a:accent4>
      <a:accent5>
        <a:srgbClr val="C7B29E"/>
      </a:accent5>
      <a:accent6>
        <a:srgbClr val="76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RA">
      <a:dk1>
        <a:srgbClr val="1D3E6B"/>
      </a:dk1>
      <a:lt1>
        <a:sysClr val="window" lastClr="FFFFFF"/>
      </a:lt1>
      <a:dk2>
        <a:srgbClr val="0972BA"/>
      </a:dk2>
      <a:lt2>
        <a:srgbClr val="E7E6E6"/>
      </a:lt2>
      <a:accent1>
        <a:srgbClr val="0972BA"/>
      </a:accent1>
      <a:accent2>
        <a:srgbClr val="D72027"/>
      </a:accent2>
      <a:accent3>
        <a:srgbClr val="5BA8A2"/>
      </a:accent3>
      <a:accent4>
        <a:srgbClr val="1D3E6B"/>
      </a:accent4>
      <a:accent5>
        <a:srgbClr val="C7B29E"/>
      </a:accent5>
      <a:accent6>
        <a:srgbClr val="76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E105B3D2E5F4DABACBAB3079B078B" ma:contentTypeVersion="17" ma:contentTypeDescription="Create a new document." ma:contentTypeScope="" ma:versionID="3bd790141a59574dfbbdc7a1bee39791">
  <xsd:schema xmlns:xsd="http://www.w3.org/2001/XMLSchema" xmlns:xs="http://www.w3.org/2001/XMLSchema" xmlns:p="http://schemas.microsoft.com/office/2006/metadata/properties" xmlns:ns2="7d10fd7f-a46d-45ba-bd08-6298bbc8fa00" xmlns:ns3="c9784600-14fd-459a-ada8-eb39dac0e3c4" targetNamespace="http://schemas.microsoft.com/office/2006/metadata/properties" ma:root="true" ma:fieldsID="7b54ab9a3a490e1cfa0bd27682da1375" ns2:_="" ns3:_="">
    <xsd:import namespace="7d10fd7f-a46d-45ba-bd08-6298bbc8fa00"/>
    <xsd:import namespace="c9784600-14fd-459a-ada8-eb39dac0e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0fd7f-a46d-45ba-bd08-6298bbc8f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3891776-7ddc-4611-a798-6ec4f5b6f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84600-14fd-459a-ada8-eb39dac0e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de0e87-68b1-4a08-8d1b-a34f4d7179b1}" ma:internalName="TaxCatchAll" ma:showField="CatchAllData" ma:web="c9784600-14fd-459a-ada8-eb39dac0e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784600-14fd-459a-ada8-eb39dac0e3c4" xsi:nil="true"/>
    <lcf76f155ced4ddcb4097134ff3c332f xmlns="7d10fd7f-a46d-45ba-bd08-6298bbc8fa0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ECF17-ADD8-4158-85A4-2C84AA9ED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10fd7f-a46d-45ba-bd08-6298bbc8fa00"/>
    <ds:schemaRef ds:uri="c9784600-14fd-459a-ada8-eb39dac0e3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A226E0-61B5-4092-B239-5170E5761D36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9784600-14fd-459a-ada8-eb39dac0e3c4"/>
    <ds:schemaRef ds:uri="7d10fd7f-a46d-45ba-bd08-6298bbc8fa0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69BA1D9-62AA-4DA5-93B1-4F11DDCB8B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388</Words>
  <Application>Microsoft Macintosh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Office Theme</vt:lpstr>
      <vt:lpstr>Office Theme</vt:lpstr>
      <vt:lpstr>PowerPoint Presentation</vt:lpstr>
      <vt:lpstr>Presentation Title</vt:lpstr>
      <vt:lpstr>Disclosure</vt:lpstr>
      <vt:lpstr>Disclosure Sample </vt:lpstr>
      <vt:lpstr>Notes to Presenter:</vt:lpstr>
      <vt:lpstr>History </vt:lpstr>
      <vt:lpstr>Physical</vt:lpstr>
      <vt:lpstr>What is your (most likely) diagnosis?</vt:lpstr>
      <vt:lpstr>What test would you do next?</vt:lpstr>
      <vt:lpstr>Test Results</vt:lpstr>
      <vt:lpstr>Diagnosis</vt:lpstr>
      <vt:lpstr>Take Away Points</vt:lpstr>
      <vt:lpstr>References</vt:lpstr>
      <vt:lpstr>Sample Polling Question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Oliver</dc:creator>
  <cp:lastModifiedBy>Erin Stewart</cp:lastModifiedBy>
  <cp:revision>25</cp:revision>
  <dcterms:created xsi:type="dcterms:W3CDTF">2019-08-16T15:55:50Z</dcterms:created>
  <dcterms:modified xsi:type="dcterms:W3CDTF">2023-12-21T15:26:35Z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0x010100BC4E105B3D2E5F4DABACBAB3079B078B</vt:lpwstr>
  </property>
  <property fmtid="{D5CDD505-2E9C-101B-9397-08002B2CF9AE}" pid="3" name="MediaServiceImageTags">
    <vt:lpwstr/>
  </property>
</Properties>
</file>