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E6B"/>
    <a:srgbClr val="007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5F9B4-800A-43FD-ADA0-894AA97F2652}" type="datetimeFigureOut">
              <a:rPr lang="en-CA" smtClean="0"/>
              <a:t>2019-10-31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A1C6F-4865-4F3D-B091-AE86B39997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433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8412" y="1565093"/>
            <a:ext cx="5633123" cy="2690774"/>
          </a:xfrm>
        </p:spPr>
        <p:txBody>
          <a:bodyPr anchor="ctr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8412" y="4255867"/>
            <a:ext cx="5633123" cy="156319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153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150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020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8318565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8911919" y="1825625"/>
            <a:ext cx="2816692" cy="43513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392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7" y="1825625"/>
            <a:ext cx="5181601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7011" y="1811699"/>
            <a:ext cx="5181600" cy="34519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CA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3387" y="5384613"/>
            <a:ext cx="5181600" cy="79235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987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76177" y="2670401"/>
            <a:ext cx="1619926" cy="982557"/>
          </a:xfrm>
        </p:spPr>
        <p:txBody>
          <a:bodyPr anchor="ctr">
            <a:noAutofit/>
          </a:bodyPr>
          <a:lstStyle>
            <a:lvl1pPr marL="0" indent="0" algn="l">
              <a:buNone/>
              <a:defRPr sz="19900" b="1" i="0">
                <a:solidFill>
                  <a:schemeClr val="bg2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“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666" y="1825625"/>
            <a:ext cx="10214668" cy="3178046"/>
          </a:xfrm>
        </p:spPr>
        <p:txBody>
          <a:bodyPr anchor="ctr">
            <a:normAutofit/>
          </a:bodyPr>
          <a:lstStyle>
            <a:lvl1pPr marL="0" indent="0" algn="l">
              <a:buNone/>
              <a:defRPr sz="60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001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1005" y="1512794"/>
            <a:ext cx="5706410" cy="25189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1005" y="4164493"/>
            <a:ext cx="5706409" cy="1359835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24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38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4701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86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33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88" y="2673575"/>
            <a:ext cx="5157787" cy="3516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85305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5305" y="2673575"/>
            <a:ext cx="5183188" cy="3516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468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3499E-EACF-441B-B484-5E3504687D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18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389" y="365125"/>
            <a:ext cx="112652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389" y="1825625"/>
            <a:ext cx="112652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3388" y="6356350"/>
            <a:ext cx="108018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176964"/>
            <a:ext cx="838200" cy="54451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0F3499E-EACF-441B-B484-5E3504687DE9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828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8" r:id="rId4"/>
    <p:sldLayoutId id="2147483656" r:id="rId5"/>
    <p:sldLayoutId id="2147483651" r:id="rId6"/>
    <p:sldLayoutId id="2147483652" r:id="rId7"/>
    <p:sldLayoutId id="2147483653" r:id="rId8"/>
    <p:sldLayoutId id="2147483654" r:id="rId9"/>
    <p:sldLayoutId id="2147483655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13E6B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accent6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389" y="1690688"/>
            <a:ext cx="11265222" cy="4705002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CA" sz="2600" dirty="0"/>
              <a:t>Relevant relationships with commercial entities </a:t>
            </a:r>
            <a:r>
              <a:rPr lang="en-US" sz="2600" dirty="0"/>
              <a:t>​</a:t>
            </a:r>
          </a:p>
          <a:p>
            <a:pPr fontAlgn="base"/>
            <a:r>
              <a:rPr lang="en-CA" sz="2600" dirty="0"/>
              <a:t>List here with type:  i.e., research funding, speaker’s bureau, consulting fees, employment, etc.</a:t>
            </a:r>
            <a:r>
              <a:rPr lang="en-US" sz="2600" dirty="0"/>
              <a:t>​</a:t>
            </a:r>
          </a:p>
          <a:p>
            <a:pPr marL="0" indent="0" fontAlgn="base">
              <a:buNone/>
            </a:pPr>
            <a:endParaRPr lang="en-CA" sz="2200" dirty="0"/>
          </a:p>
          <a:p>
            <a:pPr marL="0" indent="0" fontAlgn="base">
              <a:buNone/>
            </a:pPr>
            <a:r>
              <a:rPr lang="en-CA" sz="2600" dirty="0"/>
              <a:t>Potential for conflicts of interest within this presentation</a:t>
            </a:r>
            <a:r>
              <a:rPr lang="en-US" sz="2600" dirty="0"/>
              <a:t>​</a:t>
            </a:r>
          </a:p>
          <a:p>
            <a:pPr fontAlgn="base"/>
            <a:r>
              <a:rPr lang="en-CA" sz="2600" dirty="0"/>
              <a:t>List here: company, product, and use to be mentioned in lecture</a:t>
            </a:r>
            <a:r>
              <a:rPr lang="en-US" sz="2600" dirty="0"/>
              <a:t>​</a:t>
            </a:r>
          </a:p>
          <a:p>
            <a:pPr marL="0" indent="0" fontAlgn="base">
              <a:buNone/>
            </a:pPr>
            <a:endParaRPr lang="en-CA" sz="2200" dirty="0"/>
          </a:p>
          <a:p>
            <a:pPr marL="0" indent="0" fontAlgn="base">
              <a:buNone/>
            </a:pPr>
            <a:r>
              <a:rPr lang="en-CA" sz="2600" dirty="0"/>
              <a:t>Steps taken to review and mitigate potential bias</a:t>
            </a:r>
            <a:r>
              <a:rPr lang="en-US" sz="2600" dirty="0"/>
              <a:t>​</a:t>
            </a:r>
          </a:p>
          <a:p>
            <a:pPr fontAlgn="base"/>
            <a:r>
              <a:rPr lang="en-CA" sz="2600" dirty="0"/>
              <a:t>List here with steps:  i.e., review with other faculty or peers, use of generic names or all available products, concordance with accepted practice guidelines, etc.</a:t>
            </a:r>
            <a:r>
              <a:rPr lang="en-US" sz="2600" dirty="0"/>
              <a:t>​</a:t>
            </a:r>
          </a:p>
          <a:p>
            <a:pPr marL="0" indent="0" fontAlgn="base">
              <a:buNone/>
            </a:pPr>
            <a:endParaRPr lang="en-CA" sz="2200" dirty="0"/>
          </a:p>
          <a:p>
            <a:pPr marL="0" indent="0" fontAlgn="base">
              <a:buNone/>
            </a:pPr>
            <a:r>
              <a:rPr lang="en-CA" sz="2600" dirty="0"/>
              <a:t>Please explain this slide verbally in the session</a:t>
            </a:r>
            <a:r>
              <a:rPr lang="en-US" sz="2600" dirty="0"/>
              <a:t>​</a:t>
            </a:r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393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RA">
      <a:dk1>
        <a:srgbClr val="1D3E6B"/>
      </a:dk1>
      <a:lt1>
        <a:sysClr val="window" lastClr="FFFFFF"/>
      </a:lt1>
      <a:dk2>
        <a:srgbClr val="0972BA"/>
      </a:dk2>
      <a:lt2>
        <a:srgbClr val="E7E6E6"/>
      </a:lt2>
      <a:accent1>
        <a:srgbClr val="0972BA"/>
      </a:accent1>
      <a:accent2>
        <a:srgbClr val="D72027"/>
      </a:accent2>
      <a:accent3>
        <a:srgbClr val="5BA8A2"/>
      </a:accent3>
      <a:accent4>
        <a:srgbClr val="1D3E6B"/>
      </a:accent4>
      <a:accent5>
        <a:srgbClr val="C7B29E"/>
      </a:accent5>
      <a:accent6>
        <a:srgbClr val="76717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784600-14fd-459a-ada8-eb39dac0e3c4" xsi:nil="true"/>
    <lcf76f155ced4ddcb4097134ff3c332f xmlns="7d10fd7f-a46d-45ba-bd08-6298bbc8fa0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E105B3D2E5F4DABACBAB3079B078B" ma:contentTypeVersion="16" ma:contentTypeDescription="Create a new document." ma:contentTypeScope="" ma:versionID="4f2dc52b04c05dcf9959e4011a0eab1b">
  <xsd:schema xmlns:xsd="http://www.w3.org/2001/XMLSchema" xmlns:xs="http://www.w3.org/2001/XMLSchema" xmlns:p="http://schemas.microsoft.com/office/2006/metadata/properties" xmlns:ns2="7d10fd7f-a46d-45ba-bd08-6298bbc8fa00" xmlns:ns3="c9784600-14fd-459a-ada8-eb39dac0e3c4" targetNamespace="http://schemas.microsoft.com/office/2006/metadata/properties" ma:root="true" ma:fieldsID="695d964fecc62ffd929e2557cdd55a8e" ns2:_="" ns3:_="">
    <xsd:import namespace="7d10fd7f-a46d-45ba-bd08-6298bbc8fa00"/>
    <xsd:import namespace="c9784600-14fd-459a-ada8-eb39dac0e3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10fd7f-a46d-45ba-bd08-6298bbc8f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3891776-7ddc-4611-a798-6ec4f5b6f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84600-14fd-459a-ada8-eb39dac0e3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de0e87-68b1-4a08-8d1b-a34f4d7179b1}" ma:internalName="TaxCatchAll" ma:showField="CatchAllData" ma:web="c9784600-14fd-459a-ada8-eb39dac0e3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3280A9-74EA-4D2F-B5DA-6C21FC4624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A260FD3-E1FE-47F9-A874-CC90FD5C53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47DA-C870-4D6A-97E4-124E7EE723B7}"/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Wingdings</vt:lpstr>
      <vt:lpstr>Office Theme</vt:lpstr>
      <vt:lpstr>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Oliver</dc:creator>
  <cp:lastModifiedBy>Claire McGowan</cp:lastModifiedBy>
  <cp:revision>17</cp:revision>
  <dcterms:created xsi:type="dcterms:W3CDTF">2019-08-16T15:55:50Z</dcterms:created>
  <dcterms:modified xsi:type="dcterms:W3CDTF">2019-10-31T17:06:48Z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0x010100BC4E105B3D2E5F4DABACBAB3079B078B</vt:lpwstr>
  </property>
</Properties>
</file>